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8" r:id="rId2"/>
    <p:sldId id="469" r:id="rId3"/>
    <p:sldId id="551" r:id="rId4"/>
    <p:sldId id="554" r:id="rId5"/>
    <p:sldId id="555" r:id="rId6"/>
    <p:sldId id="556" r:id="rId7"/>
    <p:sldId id="560" r:id="rId8"/>
    <p:sldId id="558" r:id="rId9"/>
    <p:sldId id="561" r:id="rId10"/>
    <p:sldId id="557" r:id="rId11"/>
    <p:sldId id="553" r:id="rId12"/>
    <p:sldId id="559" r:id="rId13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17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2031844-2555-4179-A49A-B8B7348B2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882" tIns="45942" rIns="91882" bIns="45942" rtlCol="0"/>
          <a:lstStyle>
            <a:lvl1pPr algn="l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B8C533-21A4-4C73-96E6-5903B5BEF8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2750" cy="496888"/>
          </a:xfrm>
          <a:prstGeom prst="rect">
            <a:avLst/>
          </a:prstGeom>
        </p:spPr>
        <p:txBody>
          <a:bodyPr vert="horz" lIns="91882" tIns="45942" rIns="91882" bIns="45942" rtlCol="0"/>
          <a:lstStyle>
            <a:lvl1pPr algn="r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202D6C7-748A-4BE2-9839-BED3EFB6539E}" type="datetimeFigureOut">
              <a:rPr lang="nl-NL"/>
              <a:pPr>
                <a:defRPr/>
              </a:pPr>
              <a:t>1-2-2021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035A58-BE26-418E-B792-7CF975322A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882" tIns="45942" rIns="91882" bIns="45942" rtlCol="0" anchor="b"/>
          <a:lstStyle>
            <a:lvl1pPr algn="l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C74ED2-0487-4FF2-873F-3092CD5135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2750" cy="496887"/>
          </a:xfrm>
          <a:prstGeom prst="rect">
            <a:avLst/>
          </a:prstGeom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C9F63BC-9B01-4D98-9CC2-696B4A94AC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F462368-42C5-4C6C-B8AF-30AC5B205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882" tIns="45942" rIns="91882" bIns="45942" rtlCol="0"/>
          <a:lstStyle>
            <a:lvl1pPr algn="l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4234DC-66C5-49C7-94C7-E92466A206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2750" cy="496888"/>
          </a:xfrm>
          <a:prstGeom prst="rect">
            <a:avLst/>
          </a:prstGeom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762CD1-EAD0-489B-AFB0-4853688B53F9}" type="datetimeFigureOut">
              <a:rPr lang="nl-NL" altLang="nl-NL"/>
              <a:pPr>
                <a:defRPr/>
              </a:pPr>
              <a:t>1-2-2021</a:t>
            </a:fld>
            <a:endParaRPr lang="nl-NL" alt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E0F6347B-53FA-4795-88D3-291D8AE75C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2" tIns="45942" rIns="91882" bIns="45942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E3C09A0-6BB5-45D0-BDD1-47D855D33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5162"/>
          </a:xfrm>
          <a:prstGeom prst="rect">
            <a:avLst/>
          </a:prstGeom>
        </p:spPr>
        <p:txBody>
          <a:bodyPr vert="horz" lIns="91882" tIns="45942" rIns="91882" bIns="45942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9092AA-DF95-49F1-A133-080B19960F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882" tIns="45942" rIns="91882" bIns="45942" rtlCol="0" anchor="b"/>
          <a:lstStyle>
            <a:lvl1pPr algn="l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DA05FA-28AB-4C09-A921-B6F567707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2750" cy="496887"/>
          </a:xfrm>
          <a:prstGeom prst="rect">
            <a:avLst/>
          </a:prstGeom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5AF6F84-C681-4188-9F89-E0DA5EAA6E9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594C9-78BD-4A98-87EF-8356ACE6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AD4E9-E878-40EE-91E6-CA54CD5A8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0BD3A-F455-4047-B3B0-77E0709C6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094A8-7B9C-4940-84DC-608F9300ACF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587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8C34B7-EBD1-4B42-B4E9-06748E7AC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FEB44-7BBF-4477-AD3C-9D4AF8B45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7190C7-89A9-44AF-AE04-6DD390E1C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06D2-414F-4E3D-97F2-7334C060695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926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C973CA-E721-4367-AC0C-02F051A85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BDF025-3928-4A38-821D-FAB429B32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692337-1C87-4D44-B47C-DD359851C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8F2C-687D-40E7-B3C3-63A5D396E1F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1313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AF6D7F-2AAE-4D64-9463-E5C441F58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364BB-5DD8-42EE-A413-6FF947AB0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61F331-1AE6-4499-AFF3-9EB09DB64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172B-9D0A-47BC-A16C-BCAA640EAE3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5529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8AAE6-3644-4FD0-9767-105EC5A51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FC10C-B6AC-472B-904A-3D9FF6FCA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20EA23-F4C1-4F98-810C-CAEAB4A48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4137-9B90-4928-B323-D64DEC9ADA5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020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FB6A2-2BBF-41D6-8C23-D5C64FD8C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D6F2A-5003-4B13-A0CA-36BF84B21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1C0C5F-57C9-40EA-A3C5-3BFD38C60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61AD-DE27-47EC-8177-27BC6B97C13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8741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189A21-CC25-469F-80ED-032053B34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3B4069-ACE2-4B1B-9A16-A43FAE27D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795572-EF14-4DF7-9736-B8A1EBF45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2B7C-9CA0-4E07-B5A7-AAC9E3BD319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6989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5154BC-B1B9-4488-8A98-B4EC97504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2E073E-5899-496A-A869-6153DB129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8F0D98-86FE-40F9-A085-DF1F3380C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9424D-21AC-4AD0-A182-4D269EB9485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648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5F308-65AC-4C59-92ED-BFDC1D229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D897D1-0406-4D66-9B09-5BB05988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1ACC23-BD7A-485D-8D88-BC4707B09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FBED-6404-4ACD-80DE-905DAC5C23B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3810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9D9A6-D965-4093-8CD2-3E4326841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EA423-2AAF-4E84-B29E-F751BAB66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1AFD1-3928-4E89-BA04-DFA6485A5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9908-9D85-4A12-BC47-4B49577959A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5219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636BB-C116-4BE0-BAB4-1A2A43A63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3F333-0B78-46FC-A462-0C28C0083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B33AD-D570-4549-AD09-EE842BB87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891-9C29-4BE6-8223-65B06C7F5D2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178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9B5B1D-7195-422E-B527-1CABA2D73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29DC03-E9EF-4DE4-97E2-5C8C84CAC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5691D7-0BCC-4F6B-9669-57C2B70D30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8099BD-29EA-4309-A58A-2E98730B88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5F44C2-19E7-4091-ACB8-C4BF186130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C221094-77C1-4528-B728-01204EB69D3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Lont">
            <a:extLst>
              <a:ext uri="{FF2B5EF4-FFF2-40B4-BE49-F238E27FC236}">
                <a16:creationId xmlns:a16="http://schemas.microsoft.com/office/drawing/2014/main" id="{3A3CC250-BBAA-4F9E-A66B-774C07CF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ndertitel 1">
            <a:extLst>
              <a:ext uri="{FF2B5EF4-FFF2-40B4-BE49-F238E27FC236}">
                <a16:creationId xmlns:a16="http://schemas.microsoft.com/office/drawing/2014/main" id="{9A47A797-8E9E-4F04-8E88-66A182EC7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238" y="215900"/>
            <a:ext cx="6400800" cy="4608513"/>
          </a:xfrm>
        </p:spPr>
        <p:txBody>
          <a:bodyPr/>
          <a:lstStyle/>
          <a:p>
            <a:r>
              <a:rPr lang="nl-NL" altLang="nl-NL" sz="6600">
                <a:solidFill>
                  <a:schemeClr val="bg1"/>
                </a:solidFill>
                <a:latin typeface="TheSansOffice" panose="020B0503040302060204" pitchFamily="34" charset="0"/>
              </a:rPr>
              <a:t>We</a:t>
            </a:r>
            <a:r>
              <a:rPr lang="nl-NL" altLang="nl-NL" sz="6600" b="1">
                <a:solidFill>
                  <a:schemeClr val="bg1"/>
                </a:solidFill>
                <a:latin typeface="TheSansOffice" panose="020B0503040302060204" pitchFamily="34" charset="0"/>
              </a:rPr>
              <a:t>l</a:t>
            </a:r>
            <a:r>
              <a:rPr lang="nl-NL" altLang="nl-NL" sz="6600">
                <a:solidFill>
                  <a:schemeClr val="bg1"/>
                </a:solidFill>
                <a:latin typeface="TheSansOffice" panose="020B0503040302060204" pitchFamily="34" charset="0"/>
              </a:rPr>
              <a:t>k</a:t>
            </a:r>
            <a:r>
              <a:rPr lang="nl-NL" altLang="nl-NL" sz="6600" b="1">
                <a:solidFill>
                  <a:schemeClr val="bg1"/>
                </a:solidFill>
                <a:latin typeface="TheSansOffice" panose="020B0503040302060204" pitchFamily="34" charset="0"/>
              </a:rPr>
              <a:t>o</a:t>
            </a:r>
            <a:r>
              <a:rPr lang="nl-NL" altLang="nl-NL" sz="6600">
                <a:solidFill>
                  <a:schemeClr val="bg1"/>
                </a:solidFill>
                <a:latin typeface="TheSansOffice" panose="020B0503040302060204" pitchFamily="34" charset="0"/>
              </a:rPr>
              <a:t>m</a:t>
            </a:r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047416F-0976-447F-973E-5634CF4CC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13523"/>
            <a:ext cx="2695068" cy="94447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474226" y="655514"/>
            <a:ext cx="719990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Doelstellingen en verwachtingen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Opdrachtgever/ woningcorporatie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corporaties</a:t>
            </a:r>
            <a:r>
              <a:rPr kumimoji="0" lang="nl-NL" altLang="nl-NL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hebben landelijk een prestatie afspraak met de overheid </a:t>
            </a:r>
            <a:r>
              <a:rPr lang="nl-NL" altLang="nl-NL" sz="16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</a:t>
            </a:r>
            <a:r>
              <a:rPr kumimoji="0" lang="nl-NL" altLang="nl-NL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energie zuinig maken van hun woningbezit.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nl-NL" sz="1600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6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opzet van energetische verbetering moet op basis zijn van de trias energetica methode.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opdrachtgever meet de prestaties op de verhoudingen;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6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Geld, kwaliteit en klanttevredenheid (bewoners)</a:t>
            </a:r>
            <a:endParaRPr kumimoji="0" lang="nl-NL" altLang="nl-NL" sz="16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odel_trias - Trias Energetica">
            <a:extLst>
              <a:ext uri="{FF2B5EF4-FFF2-40B4-BE49-F238E27FC236}">
                <a16:creationId xmlns:a16="http://schemas.microsoft.com/office/drawing/2014/main" id="{1B809CE1-2BFD-47D4-89DB-72AA1DB9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99" y="376945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67D2B6D-24AE-4868-A56D-7F5F0CC43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7202"/>
            <a:ext cx="1569347" cy="5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1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54767" y="332656"/>
            <a:ext cx="719990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nl-NL" altLang="nl-NL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Onderzoeksopdracht </a:t>
            </a:r>
          </a:p>
          <a:p>
            <a:pPr marL="0" indent="0" eaLnBrk="1" hangingPunct="1">
              <a:buNone/>
              <a:defRPr/>
            </a:pPr>
            <a:endParaRPr lang="en-US" altLang="nl-NL" sz="2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nl-NL" altLang="nl-NL" sz="1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DF422AB-6266-4487-A253-CABCEB58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0" y="836712"/>
            <a:ext cx="6318074" cy="4638892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47CD0DE-3823-463C-9FA9-16992A3B7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80458" cy="5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2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252413" y="252413"/>
            <a:ext cx="64801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Vragen?</a:t>
            </a:r>
            <a:r>
              <a:rPr kumimoji="0" lang="nl-NL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C9E85CF-327D-4BCC-BF7D-A664F260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4" y="1148747"/>
            <a:ext cx="2196827" cy="3661378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1A9AB60-BA60-4858-8754-DF4AAD3F3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15" y="278299"/>
            <a:ext cx="1830972" cy="6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1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252413" y="252413"/>
            <a:ext cx="64801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nl-NL" altLang="nl-NL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</a:t>
            </a: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intro</a:t>
            </a:r>
            <a:b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Woonbeleving </a:t>
            </a:r>
            <a:b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 en verwachting opdrachtgever</a:t>
            </a:r>
            <a:b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Onderzoeksopdracht</a:t>
            </a:r>
            <a:b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F6E4B79-926A-492D-9C74-DA493EE4B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2888"/>
            <a:ext cx="1975336" cy="69224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98200" y="252413"/>
            <a:ext cx="719990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nl-NL" altLang="nl-NL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Project: Hollanderwijk  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sz="2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defRPr/>
            </a:pPr>
            <a:endParaRPr lang="nl-NL" altLang="nl-NL" sz="16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defRPr/>
            </a:pPr>
            <a:endParaRPr lang="nl-NL" altLang="nl-NL" sz="16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defRPr/>
            </a:pPr>
            <a:endParaRPr lang="nl-NL" altLang="nl-NL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0B45700C-EB26-45FB-BCAC-1E194FDBA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6500"/>
            <a:ext cx="7956376" cy="4048052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8C8009-D162-405D-95CA-2D0F0E7EB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36" y="252413"/>
            <a:ext cx="1673564" cy="5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1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54767" y="404664"/>
            <a:ext cx="7097553" cy="53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Woning verbetering 177 woningen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Hollanderwijk</a:t>
            </a:r>
            <a:r>
              <a:rPr kumimoji="0" lang="en-US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Leeuwarden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Afbeelding 3" descr="Afbeelding met buiten, lucht, boom, weg&#10;&#10;Automatisch gegenereerde beschrijving">
            <a:extLst>
              <a:ext uri="{FF2B5EF4-FFF2-40B4-BE49-F238E27FC236}">
                <a16:creationId xmlns:a16="http://schemas.microsoft.com/office/drawing/2014/main" id="{DC7955E3-15BA-4A1A-90F6-E210E6B43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5" y="1412776"/>
            <a:ext cx="8321689" cy="3708152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193D0E5-BDB8-4C89-B84E-056071D6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32" y="259532"/>
            <a:ext cx="1749620" cy="6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1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54767" y="404664"/>
            <a:ext cx="7097553" cy="53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Woningverbetering 177 woningen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Hollanderwijk</a:t>
            </a:r>
            <a:r>
              <a:rPr kumimoji="0" lang="en-US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Leeuwarden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935E843-C5C9-43A7-9371-4EC30039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13" y="1556792"/>
            <a:ext cx="6608307" cy="3340199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FF16097-71EE-43DB-9D06-CD1A581FB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18" y="320519"/>
            <a:ext cx="1678433" cy="5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8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54767" y="404664"/>
            <a:ext cx="7097553" cy="53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Woningverbetering 177 woningen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Hollanderwijk</a:t>
            </a:r>
            <a:r>
              <a:rPr kumimoji="0" lang="en-US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Leeuwarden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014FBE-A929-4839-BD4D-4E3EDBAA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36376"/>
            <a:ext cx="6480720" cy="4239226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EDC1EEF-1B7B-4D1A-82E8-AB4659808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3" y="279802"/>
            <a:ext cx="1542940" cy="5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40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95536" y="447675"/>
            <a:ext cx="648017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“Huurders zijn voor ons niets anders dan kopers die graag in de gekozen leefomgeving willen zijn en zich er thuis willen voelen.”</a:t>
            </a:r>
            <a:endParaRPr lang="nl-NL" altLang="nl-NL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1FD19A8-D07E-4D0A-B8CF-43CF24CDF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78" y="232048"/>
            <a:ext cx="1520574" cy="53288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C78C579-7273-4339-B7E7-1EDD3954B41A}"/>
              </a:ext>
            </a:extLst>
          </p:cNvPr>
          <p:cNvSpPr txBox="1"/>
          <p:nvPr/>
        </p:nvSpPr>
        <p:spPr>
          <a:xfrm>
            <a:off x="1619672" y="4637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FC0EF9C-026E-407F-AAEB-7F3D4E25B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81" y="1674869"/>
            <a:ext cx="4677681" cy="35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009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17577" y="116632"/>
            <a:ext cx="648017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Woonbeleving 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Vooronderzoek bij bewoners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Communicatie met bewoners: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Informatiebijeenkomst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Informatiebrochure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Bezichtiging modelwoning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Informeren via brieven &amp; nieuwsbrieven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Huisbezoek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Spreekuur in modelwoning project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l-NL" altLang="nl-NL" sz="2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Wisselwoningen/rustwoningen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nl-NL" altLang="nl-NL" sz="2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Enquête</a:t>
            </a:r>
          </a:p>
          <a:p>
            <a:pPr marL="0" indent="0" eaLnBrk="1" hangingPunct="1">
              <a:buNone/>
              <a:defRPr/>
            </a:pPr>
            <a:endParaRPr lang="nl-NL" altLang="nl-NL" sz="2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Communicatie met omwonenden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nl-NL" altLang="nl-NL" sz="2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92CA4C-B27B-423A-A690-20ADD50B4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46" y="332656"/>
            <a:ext cx="16438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8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2">
            <a:extLst>
              <a:ext uri="{FF2B5EF4-FFF2-40B4-BE49-F238E27FC236}">
                <a16:creationId xmlns:a16="http://schemas.microsoft.com/office/drawing/2014/main" id="{C5E7F59E-EF9B-4085-913A-23C40681E127}"/>
              </a:ext>
            </a:extLst>
          </p:cNvPr>
          <p:cNvSpPr txBox="1">
            <a:spLocks/>
          </p:cNvSpPr>
          <p:nvPr/>
        </p:nvSpPr>
        <p:spPr bwMode="auto">
          <a:xfrm>
            <a:off x="395536" y="447675"/>
            <a:ext cx="648017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nl-NL" altLang="nl-NL" sz="2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nl-NL" altLang="nl-NL" sz="2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73178-B20E-4D58-8D7A-5C871A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9" b="33201"/>
          <a:stretch/>
        </p:blipFill>
        <p:spPr>
          <a:xfrm>
            <a:off x="0" y="5661025"/>
            <a:ext cx="9144000" cy="1223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 descr="Afbeelding met tekst, krant&#10;&#10;Automatisch gegenereerde beschrijving">
            <a:extLst>
              <a:ext uri="{FF2B5EF4-FFF2-40B4-BE49-F238E27FC236}">
                <a16:creationId xmlns:a16="http://schemas.microsoft.com/office/drawing/2014/main" id="{FC8BF059-B170-483A-A7E0-0F0C1A88A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040618" cy="4320480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1FD19A8-D07E-4D0A-B8CF-43CF24CDF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78" y="232048"/>
            <a:ext cx="1520574" cy="53288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C78C579-7273-4339-B7E7-1EDD3954B41A}"/>
              </a:ext>
            </a:extLst>
          </p:cNvPr>
          <p:cNvSpPr txBox="1"/>
          <p:nvPr/>
        </p:nvSpPr>
        <p:spPr>
          <a:xfrm>
            <a:off x="1619672" y="463703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Communicatiemiddelen</a:t>
            </a:r>
          </a:p>
        </p:txBody>
      </p:sp>
    </p:spTree>
    <p:extLst>
      <p:ext uri="{BB962C8B-B14F-4D97-AF65-F5344CB8AC3E}">
        <p14:creationId xmlns:p14="http://schemas.microsoft.com/office/powerpoint/2010/main" val="56766942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148</Words>
  <Application>Microsoft Office PowerPoint</Application>
  <PresentationFormat>Diavoorstelling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TheSansOffice</vt:lpstr>
      <vt:lpstr>Verdana</vt:lpstr>
      <vt:lpstr>Wingdings</vt:lpstr>
      <vt:lpstr>Blank Presentation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Bey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Molenaar</dc:creator>
  <cp:lastModifiedBy>Klaas Biemold</cp:lastModifiedBy>
  <cp:revision>327</cp:revision>
  <cp:lastPrinted>2016-11-28T11:50:32Z</cp:lastPrinted>
  <dcterms:created xsi:type="dcterms:W3CDTF">2013-05-01T12:43:56Z</dcterms:created>
  <dcterms:modified xsi:type="dcterms:W3CDTF">2021-02-01T13:58:24Z</dcterms:modified>
</cp:coreProperties>
</file>